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rabic Typesetting" panose="03020402040406030203" pitchFamily="66" charset="-78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2" d="100"/>
          <a:sy n="32" d="100"/>
        </p:scale>
        <p:origin x="776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esktop\FINAL%20REPORT%20DASHBOAR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esktop\FINAL%20REPORT%20DASHBOAR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esktop\FINAL%20REPORT%20DASHBOAR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REPORT DASHBOARD.xlsx]pivot!PivotTable2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Score by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pivot!$B$3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pivot!$A$4:$A$20</c:f>
              <c:strCache>
                <c:ptCount val="1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  <c:pt idx="5">
                  <c:v>culture</c:v>
                </c:pt>
                <c:pt idx="6">
                  <c:v>travel</c:v>
                </c:pt>
                <c:pt idx="7">
                  <c:v>cooking</c:v>
                </c:pt>
                <c:pt idx="8">
                  <c:v>soccer</c:v>
                </c:pt>
                <c:pt idx="9">
                  <c:v>education</c:v>
                </c:pt>
                <c:pt idx="10">
                  <c:v>fitness</c:v>
                </c:pt>
                <c:pt idx="11">
                  <c:v>studying</c:v>
                </c:pt>
                <c:pt idx="12">
                  <c:v>dogs</c:v>
                </c:pt>
                <c:pt idx="13">
                  <c:v>tennis</c:v>
                </c:pt>
                <c:pt idx="14">
                  <c:v>veganism</c:v>
                </c:pt>
                <c:pt idx="15">
                  <c:v>public speaking</c:v>
                </c:pt>
              </c:strCache>
            </c:strRef>
          </c:cat>
          <c:val>
            <c:numRef>
              <c:f>pivot!$B$4:$B$20</c:f>
              <c:numCache>
                <c:formatCode>General</c:formatCode>
                <c:ptCount val="16"/>
                <c:pt idx="0">
                  <c:v>69743</c:v>
                </c:pt>
                <c:pt idx="1">
                  <c:v>66606</c:v>
                </c:pt>
                <c:pt idx="2">
                  <c:v>65084</c:v>
                </c:pt>
                <c:pt idx="3">
                  <c:v>64648</c:v>
                </c:pt>
                <c:pt idx="4">
                  <c:v>62251</c:v>
                </c:pt>
                <c:pt idx="5">
                  <c:v>62010</c:v>
                </c:pt>
                <c:pt idx="6">
                  <c:v>60410</c:v>
                </c:pt>
                <c:pt idx="7">
                  <c:v>60062</c:v>
                </c:pt>
                <c:pt idx="8">
                  <c:v>54069</c:v>
                </c:pt>
                <c:pt idx="9">
                  <c:v>53766</c:v>
                </c:pt>
                <c:pt idx="10">
                  <c:v>51582</c:v>
                </c:pt>
                <c:pt idx="11">
                  <c:v>50558</c:v>
                </c:pt>
                <c:pt idx="12">
                  <c:v>49157</c:v>
                </c:pt>
                <c:pt idx="13">
                  <c:v>46596</c:v>
                </c:pt>
                <c:pt idx="14">
                  <c:v>46217</c:v>
                </c:pt>
                <c:pt idx="15">
                  <c:v>46102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34-4AC1-9210-12DCD31693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91638024"/>
        <c:axId val="491639992"/>
      </c:barChart>
      <c:catAx>
        <c:axId val="491638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639992"/>
        <c:crosses val="autoZero"/>
        <c:auto val="1"/>
        <c:lblAlgn val="ctr"/>
        <c:lblOffset val="100"/>
        <c:noMultiLvlLbl val="0"/>
      </c:catAx>
      <c:valAx>
        <c:axId val="491639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638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REPORT DASHBOARD.xlsx]pivot!PivotTable3</c:name>
    <c:fmtId val="3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Reaction by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  <a:sp3d/>
      </c:spPr>
    </c:sideWall>
    <c:backWall>
      <c:thickness val="0"/>
      <c:spPr>
        <a:noFill/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  <a:sp3d/>
      </c:spPr>
    </c:backWall>
    <c:plotArea>
      <c:layout>
        <c:manualLayout>
          <c:layoutTarget val="inner"/>
          <c:xMode val="edge"/>
          <c:yMode val="edge"/>
          <c:x val="0.22006733489790101"/>
          <c:y val="0.19706591253558095"/>
          <c:w val="0.72667361217730797"/>
          <c:h val="0.6940220324572105"/>
        </c:manualLayout>
      </c:layout>
      <c:bar3DChart>
        <c:barDir val="bar"/>
        <c:grouping val="clustered"/>
        <c:varyColors val="0"/>
        <c:ser>
          <c:idx val="0"/>
          <c:order val="0"/>
          <c:tx>
            <c:strRef>
              <c:f>pivot!$E$3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cat>
            <c:strRef>
              <c:f>pivot!$D$4:$D$20</c:f>
              <c:strCache>
                <c:ptCount val="1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  <c:pt idx="5">
                  <c:v>culture</c:v>
                </c:pt>
                <c:pt idx="6">
                  <c:v>cooking</c:v>
                </c:pt>
                <c:pt idx="7">
                  <c:v>travel</c:v>
                </c:pt>
                <c:pt idx="8">
                  <c:v>soccer</c:v>
                </c:pt>
                <c:pt idx="9">
                  <c:v>education</c:v>
                </c:pt>
                <c:pt idx="10">
                  <c:v>fitness</c:v>
                </c:pt>
                <c:pt idx="11">
                  <c:v>studying</c:v>
                </c:pt>
                <c:pt idx="12">
                  <c:v>dogs</c:v>
                </c:pt>
                <c:pt idx="13">
                  <c:v>tennis</c:v>
                </c:pt>
                <c:pt idx="14">
                  <c:v>veganism</c:v>
                </c:pt>
                <c:pt idx="15">
                  <c:v>public speaking</c:v>
                </c:pt>
              </c:strCache>
            </c:strRef>
          </c:cat>
          <c:val>
            <c:numRef>
              <c:f>pivot!$E$4:$E$20</c:f>
              <c:numCache>
                <c:formatCode>General</c:formatCode>
                <c:ptCount val="16"/>
                <c:pt idx="0">
                  <c:v>1279</c:v>
                </c:pt>
                <c:pt idx="1">
                  <c:v>1249</c:v>
                </c:pt>
                <c:pt idx="2">
                  <c:v>1197</c:v>
                </c:pt>
                <c:pt idx="3">
                  <c:v>1188</c:v>
                </c:pt>
                <c:pt idx="4">
                  <c:v>1155</c:v>
                </c:pt>
                <c:pt idx="5">
                  <c:v>1153</c:v>
                </c:pt>
                <c:pt idx="6">
                  <c:v>1114</c:v>
                </c:pt>
                <c:pt idx="7">
                  <c:v>1114</c:v>
                </c:pt>
                <c:pt idx="8">
                  <c:v>1017</c:v>
                </c:pt>
                <c:pt idx="9">
                  <c:v>1003</c:v>
                </c:pt>
                <c:pt idx="10">
                  <c:v>954</c:v>
                </c:pt>
                <c:pt idx="11">
                  <c:v>938</c:v>
                </c:pt>
                <c:pt idx="12">
                  <c:v>929</c:v>
                </c:pt>
                <c:pt idx="13">
                  <c:v>878</c:v>
                </c:pt>
                <c:pt idx="14">
                  <c:v>856</c:v>
                </c:pt>
                <c:pt idx="15">
                  <c:v>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AB-4742-BF36-46A880C659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500787856"/>
        <c:axId val="500788512"/>
        <c:axId val="0"/>
      </c:bar3DChart>
      <c:catAx>
        <c:axId val="5007878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788512"/>
        <c:crosses val="autoZero"/>
        <c:auto val="1"/>
        <c:lblAlgn val="ctr"/>
        <c:lblOffset val="100"/>
        <c:noMultiLvlLbl val="0"/>
      </c:catAx>
      <c:valAx>
        <c:axId val="500788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787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REPORT DASHBOARD.xlsx]pivot!PivotTable4</c:name>
    <c:fmtId val="1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Month by Total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pivot!$H$3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cat>
            <c:strRef>
              <c:f>pivot!$G$4:$G$16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pivot!$H$4:$H$16</c:f>
              <c:numCache>
                <c:formatCode>General</c:formatCode>
                <c:ptCount val="12"/>
                <c:pt idx="0">
                  <c:v>77264</c:v>
                </c:pt>
                <c:pt idx="1">
                  <c:v>70529</c:v>
                </c:pt>
                <c:pt idx="2">
                  <c:v>73227</c:v>
                </c:pt>
                <c:pt idx="3">
                  <c:v>73370</c:v>
                </c:pt>
                <c:pt idx="4">
                  <c:v>81031</c:v>
                </c:pt>
                <c:pt idx="5">
                  <c:v>74752</c:v>
                </c:pt>
                <c:pt idx="6">
                  <c:v>77254</c:v>
                </c:pt>
                <c:pt idx="7">
                  <c:v>76377</c:v>
                </c:pt>
                <c:pt idx="8">
                  <c:v>75066</c:v>
                </c:pt>
                <c:pt idx="9">
                  <c:v>77062</c:v>
                </c:pt>
                <c:pt idx="10">
                  <c:v>77135</c:v>
                </c:pt>
                <c:pt idx="11">
                  <c:v>75794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F2-4325-9E71-6D67A97B33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6360632"/>
        <c:axId val="546353416"/>
      </c:lineChart>
      <c:catAx>
        <c:axId val="546360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353416"/>
        <c:crosses val="autoZero"/>
        <c:auto val="1"/>
        <c:lblAlgn val="ctr"/>
        <c:lblOffset val="100"/>
        <c:noMultiLvlLbl val="0"/>
      </c:catAx>
      <c:valAx>
        <c:axId val="546353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360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5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13" Type="http://schemas.openxmlformats.org/officeDocument/2006/relationships/image" Target="../media/image24.svg"/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image" Target="../media/image8.svg"/><Relationship Id="rId9" Type="http://schemas.openxmlformats.org/officeDocument/2006/relationships/image" Target="../media/image20.png"/><Relationship Id="rId1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968960" y="80264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65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8800" spc="-105" dirty="0">
                <a:solidFill>
                  <a:srgbClr val="FFFFFF"/>
                </a:solidFill>
                <a:latin typeface="+mj-lt"/>
              </a:rPr>
              <a:t>Social Buzz</a:t>
            </a:r>
          </a:p>
          <a:p>
            <a:pPr algn="ctr">
              <a:lnSpc>
                <a:spcPts val="11059"/>
              </a:lnSpc>
            </a:pPr>
            <a:r>
              <a:rPr lang="en-US" sz="4800" spc="-105" dirty="0">
                <a:solidFill>
                  <a:srgbClr val="FFFFFF"/>
                </a:solidFill>
                <a:latin typeface="+mj-lt"/>
              </a:rPr>
              <a:t>- Top Category Analysis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abic Typesetting" panose="020B0604020202020204" pitchFamily="66" charset="-78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Arabic Typesetting" panose="020B0604020202020204" pitchFamily="66" charset="-78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Arabic Typesetting" panose="020B0604020202020204" pitchFamily="66" charset="-78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Arabic Typesetting" panose="020B0604020202020204" pitchFamily="66" charset="-78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Arabic Typesetting" panose="020B0604020202020204" pitchFamily="66" charset="-78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E97CE4-1FA3-4101-B541-054C505D2960}"/>
              </a:ext>
            </a:extLst>
          </p:cNvPr>
          <p:cNvSpPr txBox="1"/>
          <p:nvPr/>
        </p:nvSpPr>
        <p:spPr>
          <a:xfrm>
            <a:off x="11581833" y="1919209"/>
            <a:ext cx="6325167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dirty="0"/>
              <a:t>Top Categories Identified:</a:t>
            </a:r>
          </a:p>
          <a:p>
            <a:r>
              <a:rPr lang="en-US" sz="3600" dirty="0"/>
              <a:t>Animals, Science, Healthy Eating, Technology, Food </a:t>
            </a:r>
          </a:p>
          <a:p>
            <a:endParaRPr lang="en-US" sz="3600" dirty="0"/>
          </a:p>
          <a:p>
            <a:r>
              <a:rPr lang="en-US" sz="3600" b="1" dirty="0"/>
              <a:t>Trend Monitoring:</a:t>
            </a:r>
            <a:r>
              <a:rPr lang="en-US" sz="3600" dirty="0"/>
              <a:t> Regularly analyze data to stay updated on audience preferences.</a:t>
            </a:r>
          </a:p>
          <a:p>
            <a:endParaRPr lang="en-US" sz="3600" dirty="0"/>
          </a:p>
          <a:p>
            <a:r>
              <a:rPr lang="en-US" sz="3600" b="1" dirty="0"/>
              <a:t>Partnerships:</a:t>
            </a:r>
            <a:r>
              <a:rPr lang="en-US" sz="3600" dirty="0"/>
              <a:t> Collaborate with influencers and experts to enhance reach and credibility.</a:t>
            </a:r>
          </a:p>
          <a:p>
            <a:endParaRPr lang="en-US" sz="3600" dirty="0"/>
          </a:p>
          <a:p>
            <a:endParaRPr lang="en-SG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2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Arabic Typesetting" panose="020B0604020202020204" pitchFamily="66" charset="-78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abic Typesetting" panose="020B0604020202020204" pitchFamily="66" charset="-78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1434" y="2865707"/>
            <a:ext cx="8673443" cy="6773597"/>
            <a:chOff x="0" y="0"/>
            <a:chExt cx="11564591" cy="9031461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+mj-lt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6733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+mj-lt"/>
                </a:rPr>
                <a:t>Project recap</a:t>
              </a:r>
            </a:p>
            <a:p>
              <a:pPr>
                <a:lnSpc>
                  <a:spcPct val="20000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+mj-lt"/>
                </a:rPr>
                <a:t>Problem</a:t>
              </a:r>
            </a:p>
            <a:p>
              <a:pPr>
                <a:lnSpc>
                  <a:spcPct val="20000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+mj-lt"/>
                </a:rPr>
                <a:t>The Analytics team</a:t>
              </a:r>
            </a:p>
            <a:p>
              <a:pPr>
                <a:lnSpc>
                  <a:spcPct val="20000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+mj-lt"/>
                </a:rPr>
                <a:t>Process</a:t>
              </a:r>
            </a:p>
            <a:p>
              <a:pPr>
                <a:lnSpc>
                  <a:spcPct val="20000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+mj-lt"/>
                </a:rPr>
                <a:t>Insights</a:t>
              </a:r>
            </a:p>
            <a:p>
              <a:pPr>
                <a:lnSpc>
                  <a:spcPct val="20000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+mj-lt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abic Typesetting" panose="020B0604020202020204" pitchFamily="66" charset="-78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505E50-DA05-4D44-B5AB-5BCA0F1E4DEF}"/>
              </a:ext>
            </a:extLst>
          </p:cNvPr>
          <p:cNvSpPr txBox="1"/>
          <p:nvPr/>
        </p:nvSpPr>
        <p:spPr>
          <a:xfrm>
            <a:off x="8782195" y="2601678"/>
            <a:ext cx="65367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Social Buzz is a fast-growing technology unicorn that needs to adapt quickly to its global scale.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Accenture has begun a 3 month POC focusing on these tasks: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SG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35B0DB-2309-4681-9866-13AAF408D54E}"/>
              </a:ext>
            </a:extLst>
          </p:cNvPr>
          <p:cNvSpPr txBox="1"/>
          <p:nvPr/>
        </p:nvSpPr>
        <p:spPr>
          <a:xfrm>
            <a:off x="9851050" y="5318413"/>
            <a:ext cx="615095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An  audit of  Social buzz big data practice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Recommendation for successful IPO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Analysis to find Social Buzz’s top 5 most  popular categories of content</a:t>
            </a:r>
            <a:endParaRPr lang="en-SG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abic Typesetting" panose="020B0604020202020204" pitchFamily="66" charset="-78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A46823-988A-4342-A58F-35B953C70CB0}"/>
              </a:ext>
            </a:extLst>
          </p:cNvPr>
          <p:cNvSpPr txBox="1"/>
          <p:nvPr/>
        </p:nvSpPr>
        <p:spPr>
          <a:xfrm>
            <a:off x="2895600" y="4961740"/>
            <a:ext cx="6248400" cy="4765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</a:rPr>
              <a:t>Over </a:t>
            </a:r>
            <a:r>
              <a:rPr lang="en-US" sz="2800" b="1" u="sng" dirty="0">
                <a:solidFill>
                  <a:schemeClr val="bg1"/>
                </a:solidFill>
              </a:rPr>
              <a:t>100000</a:t>
            </a:r>
            <a:r>
              <a:rPr lang="en-US" sz="2800" b="1" dirty="0">
                <a:solidFill>
                  <a:schemeClr val="bg1"/>
                </a:solidFill>
              </a:rPr>
              <a:t> posts per day</a:t>
            </a:r>
          </a:p>
          <a:p>
            <a:pPr>
              <a:lnSpc>
                <a:spcPct val="150000"/>
              </a:lnSpc>
            </a:pPr>
            <a:r>
              <a:rPr lang="en-US" sz="2800" b="1" u="sng" dirty="0">
                <a:solidFill>
                  <a:schemeClr val="bg1"/>
                </a:solidFill>
              </a:rPr>
              <a:t>36,500,000</a:t>
            </a:r>
            <a:r>
              <a:rPr lang="en-US" sz="2800" b="1" dirty="0">
                <a:solidFill>
                  <a:schemeClr val="bg1"/>
                </a:solidFill>
              </a:rPr>
              <a:t> pieces of content per year!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But how do we capitalize on it when there is so much?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u="sng" dirty="0">
                <a:solidFill>
                  <a:schemeClr val="bg1"/>
                </a:solidFill>
              </a:rPr>
              <a:t>Analysis to find Social Buzz’s top 5 most popular categories of content</a:t>
            </a:r>
          </a:p>
          <a:p>
            <a:pPr>
              <a:lnSpc>
                <a:spcPct val="150000"/>
              </a:lnSpc>
            </a:pPr>
            <a:endParaRPr lang="en-SG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7217697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533282" y="6905444"/>
            <a:ext cx="2187334" cy="2135049"/>
            <a:chOff x="-23042" y="30475"/>
            <a:chExt cx="6542158" cy="6385781"/>
          </a:xfrm>
        </p:grpSpPr>
        <p:sp>
          <p:nvSpPr>
            <p:cNvPr id="19" name="Freeform 19"/>
            <p:cNvSpPr/>
            <p:nvPr/>
          </p:nvSpPr>
          <p:spPr>
            <a:xfrm>
              <a:off x="-23042" y="30475"/>
              <a:ext cx="6542158" cy="6244243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1226197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43639" y="1009370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abic Typesetting" panose="020B0604020202020204" pitchFamily="66" charset="-78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01727B-D568-4615-AAD6-D71AE5A31065}"/>
              </a:ext>
            </a:extLst>
          </p:cNvPr>
          <p:cNvSpPr txBox="1"/>
          <p:nvPr/>
        </p:nvSpPr>
        <p:spPr>
          <a:xfrm>
            <a:off x="14268672" y="1454169"/>
            <a:ext cx="4019328" cy="141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/>
              <a:t>Andrew Fleming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Chief Technical Architect</a:t>
            </a:r>
            <a:endParaRPr lang="en-SG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DD1D7D-7884-4414-846B-ED83FF6505A3}"/>
              </a:ext>
            </a:extLst>
          </p:cNvPr>
          <p:cNvSpPr txBox="1"/>
          <p:nvPr/>
        </p:nvSpPr>
        <p:spPr>
          <a:xfrm>
            <a:off x="14293092" y="4019765"/>
            <a:ext cx="3994908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Marcus </a:t>
            </a:r>
            <a:r>
              <a:rPr lang="en-US" sz="2800" b="1" dirty="0" err="1"/>
              <a:t>Rompton</a:t>
            </a: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800" dirty="0"/>
              <a:t>Senior Principal</a:t>
            </a:r>
            <a:endParaRPr lang="en-SG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6DAB34-2D36-45DC-ADCB-0FD4CE2E68CE}"/>
              </a:ext>
            </a:extLst>
          </p:cNvPr>
          <p:cNvSpPr txBox="1"/>
          <p:nvPr/>
        </p:nvSpPr>
        <p:spPr>
          <a:xfrm>
            <a:off x="14249400" y="7290216"/>
            <a:ext cx="3487471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/>
              <a:t>Nivetha</a:t>
            </a:r>
            <a:r>
              <a:rPr lang="en-US" sz="2800" b="1" dirty="0"/>
              <a:t> Ramesh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Analyst</a:t>
            </a:r>
            <a:endParaRPr lang="en-SG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abic Typesetting" panose="020B0604020202020204" pitchFamily="66" charset="-78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56912" y="796383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92121A-E759-47CA-BC3B-B395E95DAA9C}"/>
              </a:ext>
            </a:extLst>
          </p:cNvPr>
          <p:cNvSpPr txBox="1"/>
          <p:nvPr/>
        </p:nvSpPr>
        <p:spPr>
          <a:xfrm flipH="1">
            <a:off x="4157189" y="1372359"/>
            <a:ext cx="67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Understanding</a:t>
            </a:r>
            <a:endParaRPr lang="en-SG" sz="36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E773C8-088A-4F59-9D9E-E04269E9BF5A}"/>
              </a:ext>
            </a:extLst>
          </p:cNvPr>
          <p:cNvSpPr txBox="1"/>
          <p:nvPr/>
        </p:nvSpPr>
        <p:spPr>
          <a:xfrm>
            <a:off x="5820710" y="2979814"/>
            <a:ext cx="5028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Cleaning</a:t>
            </a:r>
            <a:endParaRPr lang="en-SG" sz="36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80FCA4-83E8-4F27-8611-1DBA5D2E79F1}"/>
              </a:ext>
            </a:extLst>
          </p:cNvPr>
          <p:cNvSpPr txBox="1"/>
          <p:nvPr/>
        </p:nvSpPr>
        <p:spPr>
          <a:xfrm>
            <a:off x="7891585" y="4605252"/>
            <a:ext cx="5824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Modelling</a:t>
            </a:r>
            <a:endParaRPr lang="en-SG" sz="36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CBCED1-B934-417A-ABC6-122FD084EEF1}"/>
              </a:ext>
            </a:extLst>
          </p:cNvPr>
          <p:cNvSpPr txBox="1"/>
          <p:nvPr/>
        </p:nvSpPr>
        <p:spPr>
          <a:xfrm>
            <a:off x="9531436" y="6204766"/>
            <a:ext cx="494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Analysis</a:t>
            </a:r>
            <a:endParaRPr lang="en-SG" sz="36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AF654C-C622-4124-B9D8-BCF7941686DE}"/>
              </a:ext>
            </a:extLst>
          </p:cNvPr>
          <p:cNvSpPr txBox="1"/>
          <p:nvPr/>
        </p:nvSpPr>
        <p:spPr>
          <a:xfrm>
            <a:off x="11474643" y="7804281"/>
            <a:ext cx="4146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Uncover Insights</a:t>
            </a:r>
            <a:endParaRPr lang="en-SG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8" y="6833401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16742187" cy="5109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abic Typesetting" panose="020B0604020202020204" pitchFamily="66" charset="-78"/>
              </a:rPr>
              <a:t>Insights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                                    Top 5 Categories by Sum of Scores:</a:t>
            </a:r>
          </a:p>
          <a:p>
            <a:pPr>
              <a:lnSpc>
                <a:spcPct val="150000"/>
              </a:lnSpc>
            </a:pPr>
            <a:endParaRPr lang="en-US" sz="2800" spc="-80" dirty="0">
              <a:solidFill>
                <a:srgbClr val="000000"/>
              </a:solidFill>
              <a:latin typeface="Arabic Typesetting" panose="020B0604020202020204" pitchFamily="66" charset="-78"/>
            </a:endParaRPr>
          </a:p>
          <a:p>
            <a:pPr>
              <a:lnSpc>
                <a:spcPct val="150000"/>
              </a:lnSpc>
            </a:pPr>
            <a:endParaRPr lang="en-US" sz="2800" spc="-80" dirty="0">
              <a:solidFill>
                <a:srgbClr val="000000"/>
              </a:solidFill>
              <a:latin typeface="Arabic Typesetting" panose="020B0604020202020204" pitchFamily="66" charset="-78"/>
            </a:endParaRPr>
          </a:p>
          <a:p>
            <a:pPr>
              <a:lnSpc>
                <a:spcPct val="150000"/>
              </a:lnSpc>
            </a:pPr>
            <a:endParaRPr lang="en-US" sz="2800" spc="-80" dirty="0">
              <a:solidFill>
                <a:srgbClr val="000000"/>
              </a:solidFill>
              <a:latin typeface="Arabic Typesetting" panose="020B0604020202020204" pitchFamily="66" charset="-78"/>
            </a:endParaRPr>
          </a:p>
          <a:p>
            <a:pPr>
              <a:lnSpc>
                <a:spcPct val="150000"/>
              </a:lnSpc>
            </a:pPr>
            <a:endParaRPr lang="en-US" sz="2800" spc="-80" dirty="0">
              <a:solidFill>
                <a:srgbClr val="000000"/>
              </a:solidFill>
              <a:latin typeface="Arabic Typesetting" panose="020B0604020202020204" pitchFamily="66" charset="-78"/>
            </a:endParaRPr>
          </a:p>
          <a:p>
            <a:pPr>
              <a:lnSpc>
                <a:spcPct val="150000"/>
              </a:lnSpc>
            </a:pPr>
            <a:endParaRPr lang="en-US" sz="2800" spc="-80" dirty="0">
              <a:solidFill>
                <a:srgbClr val="000000"/>
              </a:solidFill>
              <a:latin typeface="Arabic Typesetting" panose="020B0604020202020204" pitchFamily="66" charset="-78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406669" y="6724295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86180" y="6724295"/>
            <a:ext cx="2972219" cy="8817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E5F6F3-0A3F-4628-BC6B-28A574495900}"/>
              </a:ext>
            </a:extLst>
          </p:cNvPr>
          <p:cNvSpPr txBox="1"/>
          <p:nvPr/>
        </p:nvSpPr>
        <p:spPr>
          <a:xfrm flipH="1">
            <a:off x="3962400" y="3009900"/>
            <a:ext cx="8750008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sz="2800" b="1" dirty="0"/>
              <a:t>Animals</a:t>
            </a:r>
            <a:r>
              <a:rPr lang="en-SG" sz="2800" dirty="0"/>
              <a:t>: 69,743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sz="2800" b="1" dirty="0"/>
              <a:t>Science</a:t>
            </a:r>
            <a:r>
              <a:rPr lang="en-SG" sz="2800" dirty="0"/>
              <a:t>: 66,606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sz="2800" b="1" dirty="0"/>
              <a:t>Healthy Eating</a:t>
            </a:r>
            <a:r>
              <a:rPr lang="en-SG" sz="2800" dirty="0"/>
              <a:t>: 65,084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sz="2800" b="1" dirty="0"/>
              <a:t>Technology</a:t>
            </a:r>
            <a:r>
              <a:rPr lang="en-SG" sz="2800" dirty="0"/>
              <a:t>: 64,648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sz="2800" b="1" dirty="0"/>
              <a:t>Food</a:t>
            </a:r>
            <a:r>
              <a:rPr lang="en-SG" sz="2800" dirty="0"/>
              <a:t>: 62,251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A9F048-0195-4AD7-9F71-4C465F2D0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7833" y="459421"/>
            <a:ext cx="5372100" cy="58721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051827-80A2-47AF-BC0A-F48762983962}"/>
              </a:ext>
            </a:extLst>
          </p:cNvPr>
          <p:cNvGrpSpPr/>
          <p:nvPr/>
        </p:nvGrpSpPr>
        <p:grpSpPr>
          <a:xfrm>
            <a:off x="3977409" y="1633681"/>
            <a:ext cx="13020891" cy="7019637"/>
            <a:chOff x="0" y="0"/>
            <a:chExt cx="10286999" cy="7019637"/>
          </a:xfrm>
        </p:grpSpPr>
        <p:graphicFrame>
          <p:nvGraphicFramePr>
            <p:cNvPr id="28" name="Chart 27">
              <a:extLst>
                <a:ext uri="{FF2B5EF4-FFF2-40B4-BE49-F238E27FC236}">
                  <a16:creationId xmlns:a16="http://schemas.microsoft.com/office/drawing/2014/main" id="{C6BF1BB3-20E9-4BBD-8483-70382C30A71D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103743" y="1162585"/>
            <a:ext cx="4677560" cy="27418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29" name="Chart 28">
              <a:extLst>
                <a:ext uri="{FF2B5EF4-FFF2-40B4-BE49-F238E27FC236}">
                  <a16:creationId xmlns:a16="http://schemas.microsoft.com/office/drawing/2014/main" id="{9CCE6708-A75C-46D7-871B-CC2E1DF6EF84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896759" y="2655455"/>
            <a:ext cx="3390240" cy="43295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pic>
          <p:nvPicPr>
            <p:cNvPr id="30" name="table">
              <a:extLst>
                <a:ext uri="{FF2B5EF4-FFF2-40B4-BE49-F238E27FC236}">
                  <a16:creationId xmlns:a16="http://schemas.microsoft.com/office/drawing/2014/main" id="{456B4229-F688-4CD9-884E-7AB3678DF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986" y="4061115"/>
              <a:ext cx="1936746" cy="2958522"/>
            </a:xfrm>
            <a:prstGeom prst="rect">
              <a:avLst/>
            </a:prstGeom>
          </p:spPr>
        </p:pic>
        <p:pic>
          <p:nvPicPr>
            <p:cNvPr id="31" name="table">
              <a:extLst>
                <a:ext uri="{FF2B5EF4-FFF2-40B4-BE49-F238E27FC236}">
                  <a16:creationId xmlns:a16="http://schemas.microsoft.com/office/drawing/2014/main" id="{629E32FA-F09D-4395-8DD4-FACF0D352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1166090"/>
              <a:ext cx="1971537" cy="2724728"/>
            </a:xfrm>
            <a:prstGeom prst="rect">
              <a:avLst/>
            </a:prstGeom>
          </p:spPr>
        </p:pic>
        <p:pic>
          <p:nvPicPr>
            <p:cNvPr id="32" name="table">
              <a:extLst>
                <a:ext uri="{FF2B5EF4-FFF2-40B4-BE49-F238E27FC236}">
                  <a16:creationId xmlns:a16="http://schemas.microsoft.com/office/drawing/2014/main" id="{4CC44DD0-1581-4F32-9CFB-B49376E95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23579" y="1154545"/>
              <a:ext cx="3351615" cy="1339273"/>
            </a:xfrm>
            <a:prstGeom prst="rect">
              <a:avLst/>
            </a:prstGeom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750BCFE-203C-417E-80D8-0741946E3711}"/>
                </a:ext>
              </a:extLst>
            </p:cNvPr>
            <p:cNvSpPr/>
            <p:nvPr/>
          </p:nvSpPr>
          <p:spPr>
            <a:xfrm>
              <a:off x="11545" y="34636"/>
              <a:ext cx="6719454" cy="10275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SG" sz="11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4A7A94A-47F6-4730-9BBF-78E5510231FD}"/>
                </a:ext>
              </a:extLst>
            </p:cNvPr>
            <p:cNvSpPr/>
            <p:nvPr/>
          </p:nvSpPr>
          <p:spPr>
            <a:xfrm>
              <a:off x="323272" y="300182"/>
              <a:ext cx="5749636" cy="50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SG" sz="2800"/>
                <a:t>Social Buzz -</a:t>
              </a:r>
              <a:r>
                <a:rPr lang="en-SG" sz="2800" baseline="0"/>
                <a:t> Top Category Analysis </a:t>
              </a:r>
              <a:endParaRPr lang="en-SG" sz="280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51BCA59-342A-4A2C-A635-8970D6A2FEAB}"/>
                </a:ext>
              </a:extLst>
            </p:cNvPr>
            <p:cNvSpPr/>
            <p:nvPr/>
          </p:nvSpPr>
          <p:spPr>
            <a:xfrm>
              <a:off x="6834909" y="0"/>
              <a:ext cx="3440544" cy="105063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SG" sz="1100"/>
            </a:p>
          </p:txBody>
        </p:sp>
        <p:pic>
          <p:nvPicPr>
            <p:cNvPr id="36" name="Graphic 19" descr="Presentation with bar chart RTL">
              <a:extLst>
                <a:ext uri="{FF2B5EF4-FFF2-40B4-BE49-F238E27FC236}">
                  <a16:creationId xmlns:a16="http://schemas.microsoft.com/office/drawing/2014/main" id="{7E4B6CFE-7EEB-4857-B888-9DFA8000F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08091" y="80819"/>
              <a:ext cx="819726" cy="914400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53A3F16-54B1-4101-9762-EBAAD3FA09C6}"/>
                </a:ext>
              </a:extLst>
            </p:cNvPr>
            <p:cNvGrpSpPr/>
            <p:nvPr/>
          </p:nvGrpSpPr>
          <p:grpSpPr>
            <a:xfrm>
              <a:off x="7862454" y="80819"/>
              <a:ext cx="2020454" cy="842817"/>
              <a:chOff x="7862454" y="80819"/>
              <a:chExt cx="1558636" cy="888999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CDE9612-02EE-4AD5-8F93-C1923D778C95}"/>
                  </a:ext>
                </a:extLst>
              </p:cNvPr>
              <p:cNvSpPr/>
              <p:nvPr/>
            </p:nvSpPr>
            <p:spPr>
              <a:xfrm>
                <a:off x="7885545" y="80819"/>
                <a:ext cx="1512454" cy="3925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SG" sz="1800"/>
                  <a:t>GRAND</a:t>
                </a:r>
                <a:r>
                  <a:rPr lang="en-SG" sz="1800" baseline="0"/>
                  <a:t> SCORE</a:t>
                </a:r>
                <a:endParaRPr lang="en-SG" sz="180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BBB17E7-501E-4C91-86F2-E86675F82FF6}"/>
                  </a:ext>
                </a:extLst>
              </p:cNvPr>
              <p:cNvSpPr/>
              <p:nvPr/>
            </p:nvSpPr>
            <p:spPr>
              <a:xfrm>
                <a:off x="7862454" y="508000"/>
                <a:ext cx="1558636" cy="4618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800" b="0" i="0" u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rPr>
                  <a:t>  </a:t>
                </a:r>
                <a:fld id="{8A32F662-B81A-487F-A618-BA0C6CCC2201}" type="TxLink">
                  <a:rPr lang="en-US" sz="2800" b="0" i="0" u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rPr>
                  <a:pPr algn="l"/>
                  <a:t>973645</a:t>
                </a:fld>
                <a:endParaRPr lang="en-SG" sz="2800"/>
              </a:p>
            </p:txBody>
          </p:sp>
        </p:grpSp>
      </p:grpSp>
      <p:graphicFrame>
        <p:nvGraphicFramePr>
          <p:cNvPr id="54" name="Chart 53">
            <a:extLst>
              <a:ext uri="{FF2B5EF4-FFF2-40B4-BE49-F238E27FC236}">
                <a16:creationId xmlns:a16="http://schemas.microsoft.com/office/drawing/2014/main" id="{833A246A-EE0C-4752-B441-E2A8131A24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2339301"/>
              </p:ext>
            </p:extLst>
          </p:nvPr>
        </p:nvGraphicFramePr>
        <p:xfrm>
          <a:off x="6648404" y="5827895"/>
          <a:ext cx="5848847" cy="27418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0C837DE-407C-4B7F-A61E-111EBCBA4737}"/>
              </a:ext>
            </a:extLst>
          </p:cNvPr>
          <p:cNvSpPr txBox="1"/>
          <p:nvPr/>
        </p:nvSpPr>
        <p:spPr>
          <a:xfrm>
            <a:off x="3069359" y="1525754"/>
            <a:ext cx="13598938" cy="738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sz="6000" dirty="0"/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SG" sz="4000" b="1" dirty="0"/>
              <a:t>Focus on Top Categories:  </a:t>
            </a:r>
            <a:r>
              <a:rPr lang="en-US" sz="4000" dirty="0"/>
              <a:t>Prioritize content creation in Animals, Science, Healthy Eating, Technology, and Food</a:t>
            </a: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SG" sz="4000" b="1" dirty="0"/>
              <a:t>Enhance Engagement: </a:t>
            </a:r>
            <a:r>
              <a:rPr lang="en-US" sz="4000" dirty="0"/>
              <a:t>Develop interactive content such as quizzes and polls within these categories to boost engagement.</a:t>
            </a: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SG" sz="4000" b="1" dirty="0"/>
              <a:t>Monitor Trends: </a:t>
            </a:r>
            <a:r>
              <a:rPr lang="en-US" sz="4000" dirty="0"/>
              <a:t>Regularly analyze data to identify emerging trends and adjust content strategy accordingly.</a:t>
            </a:r>
            <a:endParaRPr lang="en-SG" sz="4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189EAB-813E-4521-8B66-92AE00E45D22}"/>
              </a:ext>
            </a:extLst>
          </p:cNvPr>
          <p:cNvSpPr txBox="1"/>
          <p:nvPr/>
        </p:nvSpPr>
        <p:spPr>
          <a:xfrm>
            <a:off x="3169898" y="1231450"/>
            <a:ext cx="7096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314</Words>
  <Application>Microsoft Office PowerPoint</Application>
  <PresentationFormat>Custom</PresentationFormat>
  <Paragraphs>93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Wingdings</vt:lpstr>
      <vt:lpstr>Calibri</vt:lpstr>
      <vt:lpstr>Clear Sans Regular Bold</vt:lpstr>
      <vt:lpstr>Arabic Typesetting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DELL</cp:lastModifiedBy>
  <cp:revision>17</cp:revision>
  <dcterms:created xsi:type="dcterms:W3CDTF">2006-08-16T00:00:00Z</dcterms:created>
  <dcterms:modified xsi:type="dcterms:W3CDTF">2024-07-16T18:24:56Z</dcterms:modified>
  <dc:identifier>DAEhDyfaYKE</dc:identifier>
</cp:coreProperties>
</file>